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5" r:id="rId8"/>
    <p:sldId id="261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6EA08-B548-4773-A1DD-586DE6D0C0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030BAD-B935-4E94-A683-0BF0C65491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0ADE54-3659-450A-B842-8E3EAB3DE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BC1C3-576C-468A-AFFA-EC2A5AC27838}" type="datetimeFigureOut">
              <a:rPr lang="en-US" smtClean="0"/>
              <a:pPr/>
              <a:t>9/18/2017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931BDF-92AB-4896-963B-824F325E8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F2276E-C793-4D11-A6D0-12E346165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D9CB-CCDB-4D93-AF38-A780A80824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129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B1498-6028-496E-93F7-346A770A7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4D33CF-5F0E-4E64-8F9B-EED7768BC0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D21FCE-2C0A-4741-B9AF-98E38954E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BC1C3-576C-468A-AFFA-EC2A5AC27838}" type="datetimeFigureOut">
              <a:rPr lang="en-US" smtClean="0"/>
              <a:pPr/>
              <a:t>9/18/2017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E46CCB-7BBE-48E3-AF06-78612B59D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9D416F-FAD0-4795-8AAB-0F2A30F7D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D9CB-CCDB-4D93-AF38-A780A80824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836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4A5FA2-64AE-4512-9FA2-3AEE372B62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CC45CF-6D73-41AF-B6E7-9404D9045D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BBB544-9482-4098-9085-FD5371738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BC1C3-576C-468A-AFFA-EC2A5AC27838}" type="datetimeFigureOut">
              <a:rPr lang="en-US" smtClean="0"/>
              <a:pPr/>
              <a:t>9/18/2017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23B6CA-4C60-469E-B4DA-2A78FB5C0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CF83E4-A1F2-464F-9518-38577C5BD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D9CB-CCDB-4D93-AF38-A780A80824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164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EFCFF-295C-4566-A9BD-8B9140197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177725-DE34-43BC-8B2A-33535C2E86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B1A2F-73DE-4B36-8DAC-223083F9C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BC1C3-576C-468A-AFFA-EC2A5AC27838}" type="datetimeFigureOut">
              <a:rPr lang="en-US" smtClean="0"/>
              <a:pPr/>
              <a:t>9/18/2017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1FE3D6-6C26-4A3E-A7D7-481582210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020FA9-CC9C-4754-B7AF-3069560AF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D9CB-CCDB-4D93-AF38-A780A80824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37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1BF4F-B1B8-4D75-98C9-27E8DDDCA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76F1E4-AE6B-4117-A2EA-080C3F152C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084701-297E-43F8-942B-0DDDB4B00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BC1C3-576C-468A-AFFA-EC2A5AC27838}" type="datetimeFigureOut">
              <a:rPr lang="en-US" smtClean="0"/>
              <a:pPr/>
              <a:t>9/18/2017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80C6C6-B12C-4A48-8558-3407EF470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32BEEE-B949-4AF0-9887-EF8CD3778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D9CB-CCDB-4D93-AF38-A780A80824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704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B8573-56AD-4459-A1F0-30C1176B3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7A63EA-D2A1-473C-A4C0-CEDFC5444E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77EC4B-81E1-4E5D-9A3E-EC7DF7CB61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65B204-3E0E-4F3A-AF17-D9F87B530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BC1C3-576C-468A-AFFA-EC2A5AC27838}" type="datetimeFigureOut">
              <a:rPr lang="en-US" smtClean="0"/>
              <a:pPr/>
              <a:t>9/18/2017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A82A6-5A3A-45C0-8F89-BA0C1F663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7A4DCE-BE1B-45D2-8FAB-0B0CD3935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D9CB-CCDB-4D93-AF38-A780A80824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467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A35D7-B256-41A6-97C3-6A5437EAA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786A99-C11C-4E45-B2E8-B65BE417C1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7D4E9-301B-49CA-B979-7D570C2813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E78A05-E6AD-40C7-AAAD-405E0E8F79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446C1B-3FD1-4389-B689-211FE0AD87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5D5EF7-2490-4F3A-97E7-F56D78F8A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BC1C3-576C-468A-AFFA-EC2A5AC27838}" type="datetimeFigureOut">
              <a:rPr lang="en-US" smtClean="0"/>
              <a:pPr/>
              <a:t>9/18/2017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9AAE01-0C7C-4DF9-9310-C52C3A58B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433B943-A2D8-4627-8D92-70A7B8209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D9CB-CCDB-4D93-AF38-A780A80824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029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748A6-E282-4AC0-BDA9-DAE319A2C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69066A-1698-4EB4-9F52-4FE198386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BC1C3-576C-468A-AFFA-EC2A5AC27838}" type="datetimeFigureOut">
              <a:rPr lang="en-US" smtClean="0"/>
              <a:pPr/>
              <a:t>9/18/2017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3A62C-E670-4176-9C53-A35954EBB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8987B9-A396-4C66-B61F-D4E272B96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D9CB-CCDB-4D93-AF38-A780A80824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840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7247D77-08F0-497A-B7B6-7A41B23E7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BC1C3-576C-468A-AFFA-EC2A5AC27838}" type="datetimeFigureOut">
              <a:rPr lang="en-US" smtClean="0"/>
              <a:pPr/>
              <a:t>9/18/2017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5965D2-E0CC-4A62-8FA5-71FA7A671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727519-FD43-41B0-B1FC-A3A5379BF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D9CB-CCDB-4D93-AF38-A780A80824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88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F58F4-3D06-4F02-8703-AD25805FC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7FD968-7E46-4741-85DE-E22469BFF5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763349-7F93-415A-BE23-098027F073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839797-6596-4EC6-9054-C281E9E49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BC1C3-576C-468A-AFFA-EC2A5AC27838}" type="datetimeFigureOut">
              <a:rPr lang="en-US" smtClean="0"/>
              <a:pPr/>
              <a:t>9/18/2017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64726E-AF85-447B-B819-2781E8D4D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5B4C82-D60A-42B3-994C-21FAFC215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D9CB-CCDB-4D93-AF38-A780A80824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302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BE3C3-23DB-4320-8BBC-EC026ABC0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5087E2F-4204-46A1-8903-BBC8F53A7A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E9CF2-23E5-402C-BC14-3FBBFC3BCE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C2D7AD-8F22-432D-B546-1737BC34D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BC1C3-576C-468A-AFFA-EC2A5AC27838}" type="datetimeFigureOut">
              <a:rPr lang="en-US" smtClean="0"/>
              <a:pPr/>
              <a:t>9/18/2017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9ADAD7-3DF9-4391-BA68-04A632984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5BF379-7742-445D-8533-0D5136C5F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D9CB-CCDB-4D93-AF38-A780A80824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782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E9ACCB-B24C-4783-9346-F8E13B363E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3B304E-0799-425D-B531-07A503A675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3E10BA-E2CE-41DF-AFC4-0185A8F93A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4BC1C3-576C-468A-AFFA-EC2A5AC27838}" type="datetimeFigureOut">
              <a:rPr lang="en-US" smtClean="0"/>
              <a:pPr/>
              <a:t>9/18/2017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82CD60-0C36-4E32-87A9-AE9E09A639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F31CDA-B351-49BE-9691-1CA2880799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5D9CB-CCDB-4D93-AF38-A780A80824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240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ocessingmagazine.com/chemical-engineers-select-top-10-inventions-of-modern-era/" TargetMode="External"/><Relationship Id="rId2" Type="http://schemas.openxmlformats.org/officeDocument/2006/relationships/hyperlink" Target="https://ichemeblog.org/2014/09/04/ten-future-careers-of-chemical-engineers-day-100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ayscale.com/research/US/Job=Chemical_Engineer/Salary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llegecalc.org/majors/chemical-engineering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cdn.careeronestop.org/OccVids/OccupationVideos/17-2041.00.mp4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70500-D635-40C8-A69A-84F44C2CE7D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Chemical Engineering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A25FD3-EECD-4CD3-9A37-6B2FF298BF3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Nan </a:t>
            </a:r>
            <a:r>
              <a:rPr lang="en-US" dirty="0" err="1"/>
              <a:t>Khaing</a:t>
            </a:r>
            <a:endParaRPr lang="en-US" dirty="0"/>
          </a:p>
          <a:p>
            <a:r>
              <a:rPr lang="en-US" dirty="0" err="1"/>
              <a:t>Yuxiang</a:t>
            </a:r>
            <a:r>
              <a:rPr lang="en-US" dirty="0"/>
              <a:t> Xu</a:t>
            </a:r>
          </a:p>
          <a:p>
            <a:r>
              <a:rPr lang="en-US" dirty="0"/>
              <a:t>Matthew Ernst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5392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C2532-9AFF-4E65-9D57-D64FBACD9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E384C-C9FE-43C7-880C-1453F8349C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https://ichemeblog.org/2014/09/04/ten-future-careers-of-chemical-engineers-day-100/</a:t>
            </a:r>
            <a:endParaRPr lang="en-US" dirty="0"/>
          </a:p>
          <a:p>
            <a:r>
              <a:rPr lang="en-US" dirty="0">
                <a:hlinkClick r:id="rId3"/>
              </a:rPr>
              <a:t>https://www.processingmagazine.com/chemical-engineers-select-top-10-inventions-of-modern-era/</a:t>
            </a:r>
            <a:endParaRPr lang="en-US" dirty="0"/>
          </a:p>
          <a:p>
            <a:r>
              <a:rPr lang="en-US" dirty="0">
                <a:hlinkClick r:id="rId4"/>
              </a:rPr>
              <a:t>http://www.payscale.com/research/US/Job=Chemical_Engineer/Salary</a:t>
            </a:r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431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ECBB4-46FA-44CD-9A26-18160B0CE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Salary/earnings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277078-6299-4930-8A63-BE97FF2875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average pay for a chemical engineer is roughly $73K per year</a:t>
            </a:r>
          </a:p>
          <a:p>
            <a:r>
              <a:rPr lang="en-US" dirty="0"/>
              <a:t>Pay ranges for chemical engineers range between $51K and $119K</a:t>
            </a:r>
          </a:p>
          <a:p>
            <a:r>
              <a:rPr lang="en-US" dirty="0"/>
              <a:t>This can include up to $15K in bonuses and $10K in profit sharing</a:t>
            </a:r>
          </a:p>
        </p:txBody>
      </p:sp>
    </p:spTree>
    <p:extLst>
      <p:ext uri="{BB962C8B-B14F-4D97-AF65-F5344CB8AC3E}">
        <p14:creationId xmlns:p14="http://schemas.microsoft.com/office/powerpoint/2010/main" val="3768445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0AC21-1A01-43D6-95C9-0527F8343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Early contributors/inventors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491DB6-AFFC-40F4-B290-648356F56D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George Edward Davis (1850-1907)</a:t>
            </a:r>
          </a:p>
          <a:p>
            <a:pPr lvl="1"/>
            <a:r>
              <a:rPr lang="en-US" dirty="0"/>
              <a:t>Father of Discipline of Chemical Engineering</a:t>
            </a:r>
          </a:p>
          <a:p>
            <a:pPr lvl="1"/>
            <a:r>
              <a:rPr lang="en-US" dirty="0"/>
              <a:t>Lectures in the University of Manchester of Science and Technology</a:t>
            </a:r>
          </a:p>
          <a:p>
            <a:pPr lvl="1"/>
            <a:r>
              <a:rPr lang="en-US" dirty="0"/>
              <a:t>Wrote “A Handbook of Chemical Engineering”</a:t>
            </a:r>
          </a:p>
          <a:p>
            <a:r>
              <a:rPr lang="en-US" dirty="0"/>
              <a:t>Robert Samuel Langer, Jr. (1948-present)</a:t>
            </a:r>
          </a:p>
          <a:p>
            <a:pPr lvl="1"/>
            <a:r>
              <a:rPr lang="en-US" dirty="0"/>
              <a:t>Father of </a:t>
            </a:r>
            <a:r>
              <a:rPr lang="en-US"/>
              <a:t>Tissue Engineering; </a:t>
            </a:r>
            <a:r>
              <a:rPr lang="en-US" dirty="0"/>
              <a:t>engineered blood vessels and muscle tissue</a:t>
            </a:r>
          </a:p>
          <a:p>
            <a:pPr lvl="1"/>
            <a:r>
              <a:rPr lang="en-US" dirty="0"/>
              <a:t>Known for contributions to medicine and biotechnology</a:t>
            </a:r>
          </a:p>
          <a:p>
            <a:r>
              <a:rPr lang="en-US" dirty="0"/>
              <a:t>Margaret Hutchinson Rousseau (1910-2000) </a:t>
            </a:r>
          </a:p>
          <a:p>
            <a:pPr lvl="1"/>
            <a:r>
              <a:rPr lang="en-US" dirty="0"/>
              <a:t>First woman to receive doctorate in Chemical Engineering</a:t>
            </a:r>
          </a:p>
          <a:p>
            <a:pPr lvl="1"/>
            <a:r>
              <a:rPr lang="en-US" dirty="0"/>
              <a:t>Known for producing the first penicillin plant</a:t>
            </a:r>
          </a:p>
          <a:p>
            <a:pPr lvl="1"/>
            <a:r>
              <a:rPr lang="en-US" dirty="0"/>
              <a:t>Also known for processes involving high octane gasoline</a:t>
            </a:r>
          </a:p>
        </p:txBody>
      </p:sp>
    </p:spTree>
    <p:extLst>
      <p:ext uri="{BB962C8B-B14F-4D97-AF65-F5344CB8AC3E}">
        <p14:creationId xmlns:p14="http://schemas.microsoft.com/office/powerpoint/2010/main" val="3735265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F22F57-835E-4864-B039-6A2D96A59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Expected Need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38FD07-5B74-46F8-8AB8-877ADD93FF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Chemical engineers design and develop chemical manufacturing processes. </a:t>
            </a:r>
          </a:p>
          <a:p>
            <a:r>
              <a:rPr lang="en-US" dirty="0"/>
              <a:t>They apply principles of chemistry, physics, and mathematics to solve problems involving food, drugs, chemicals, etc. </a:t>
            </a:r>
          </a:p>
          <a:p>
            <a:r>
              <a:rPr lang="en-US" dirty="0"/>
              <a:t>Chemical engineers are expected to design, plan, troubleshoot, and research plans and procedures regarding chemical manufacturing devices or processes. </a:t>
            </a:r>
          </a:p>
        </p:txBody>
      </p:sp>
    </p:spTree>
    <p:extLst>
      <p:ext uri="{BB962C8B-B14F-4D97-AF65-F5344CB8AC3E}">
        <p14:creationId xmlns:p14="http://schemas.microsoft.com/office/powerpoint/2010/main" val="1062447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70C3F-0CB3-4D6F-BA2A-CE17125F9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Major Inventions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8EBAC3-61B9-4FBA-9A8D-25A67F46D0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major inventions brought as a result of chemical engineering:</a:t>
            </a:r>
          </a:p>
          <a:p>
            <a:r>
              <a:rPr lang="en-US" dirty="0"/>
              <a:t>Antibiotics-any molecule made by a microbe that antagonizes the growth of other microbes. Development began in 1945-1955 with penicillin, streptomycin, and tetracycline. </a:t>
            </a:r>
          </a:p>
          <a:p>
            <a:r>
              <a:rPr lang="en-US" dirty="0"/>
              <a:t>Plastics-all plastics are made from the same type of material: polymers; molecules made of carbon. In the 1840s, the Americans and the British made vulcanized rubber by treating it with sulfur to make it more durable.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110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870C8-1F7C-4B63-A0D3-EAF228916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Educational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E784F8-04BD-4823-88CA-593BD760E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Must have bachelor’s in chemical engineering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(takes 4 years of study in classroom, laboratory, and field)</a:t>
            </a: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Science courses such as biology, chemistry, and physics are critical in becoming a chemical engineer</a:t>
            </a: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Math courses like algebra, trigonometry, and calculus are also essential</a:t>
            </a:r>
          </a:p>
        </p:txBody>
      </p:sp>
    </p:spTree>
    <p:extLst>
      <p:ext uri="{BB962C8B-B14F-4D97-AF65-F5344CB8AC3E}">
        <p14:creationId xmlns:p14="http://schemas.microsoft.com/office/powerpoint/2010/main" val="546719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Cost of education</a:t>
            </a:r>
            <a:br>
              <a:rPr lang="en-US" dirty="0"/>
            </a:br>
            <a:br>
              <a:rPr lang="en-US" sz="2700" dirty="0"/>
            </a:br>
            <a:r>
              <a:rPr lang="en-US" sz="2700" i="1" dirty="0">
                <a:latin typeface="Times New Roman" pitchFamily="18" charset="0"/>
                <a:cs typeface="Times New Roman" pitchFamily="18" charset="0"/>
              </a:rPr>
              <a:t>Indiana Colleges Offering Four Year Bachelor’s Degrees in Chemical Engineering</a:t>
            </a:r>
            <a:endParaRPr lang="en-US" sz="27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dirty="0"/>
          </a:p>
          <a:p>
            <a:pPr algn="ctr">
              <a:buNone/>
            </a:pP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27017" y="2168433"/>
          <a:ext cx="11220993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58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26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403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882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College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Out Of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State Total Cost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In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State Total Cost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Times New Roman" pitchFamily="18" charset="0"/>
                          <a:cs typeface="Times New Roman" pitchFamily="18" charset="0"/>
                        </a:rPr>
                        <a:t>Purdue University Main Campus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$40,054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$21,252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521"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Trine University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</a:t>
                      </a:r>
                      <a:r>
                        <a:rPr lang="en-US" baseline="0" dirty="0"/>
                        <a:t>42,910</a:t>
                      </a:r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$42,910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0709">
                <a:tc>
                  <a:txBody>
                    <a:bodyPr/>
                    <a:lstStyle/>
                    <a:p>
                      <a:pPr algn="l"/>
                      <a:endParaRPr lang="en-US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Rose Human Institute of</a:t>
                      </a:r>
                      <a:r>
                        <a:rPr lang="en-US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Technology</a:t>
                      </a:r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$61,003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$61,003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University of Notre Dame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$65,093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$65,093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630517" y="5961407"/>
            <a:ext cx="752070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000" b="1" u="sng" dirty="0">
              <a:latin typeface="Times New Roman" pitchFamily="18" charset="0"/>
              <a:cs typeface="Times New Roman" pitchFamily="18" charset="0"/>
              <a:hlinkClick r:id="rId2"/>
            </a:endParaRPr>
          </a:p>
          <a:p>
            <a:r>
              <a:rPr lang="en-US" sz="2000" b="1" u="sng" dirty="0">
                <a:latin typeface="Times New Roman" pitchFamily="18" charset="0"/>
                <a:cs typeface="Times New Roman" pitchFamily="18" charset="0"/>
                <a:hlinkClick r:id="rId2"/>
              </a:rPr>
              <a:t>http://www.collegecalc.org/majors/chemical-engineering/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FB053-A224-49C7-AD64-C93E59A21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 Day In The 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840861-E072-4103-9DC0-4279196498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offices 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Laboratories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industrial settings to oversee production. </a:t>
            </a: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Their main tasks involve overseeing direct operations or solving onsite problems.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They must work with technicians and mechanics in designing systems and putting them into practice. </a:t>
            </a:r>
          </a:p>
          <a:p>
            <a:r>
              <a:rPr lang="en-US" sz="2000" u="sng" dirty="0">
                <a:hlinkClick r:id="rId2"/>
              </a:rPr>
              <a:t>https://cdn.careeronestop.org/OccVids/OccupationVideos/17-2041.00.mp4</a:t>
            </a:r>
            <a:endParaRPr lang="en-US" sz="2000" dirty="0"/>
          </a:p>
          <a:p>
            <a:endParaRPr lang="en-US" dirty="0"/>
          </a:p>
        </p:txBody>
      </p:sp>
      <p:pic>
        <p:nvPicPr>
          <p:cNvPr id="4" name="Picture 3" descr="00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02597" y="178654"/>
            <a:ext cx="4960007" cy="3505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1843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EF278-A19F-4A72-8A1E-925655572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things to 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19CA38-79D2-45A7-A5AD-55EDCFCB3C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many possible future career choices for chemical engineers. Here are a few:</a:t>
            </a:r>
          </a:p>
          <a:p>
            <a:pPr lvl="1"/>
            <a:r>
              <a:rPr lang="en-US" dirty="0"/>
              <a:t>Space fuel: chemical engineers are working to find new sources for fuels, such as hydrogen cells, fusion technology, bio-refineries, etc.</a:t>
            </a:r>
          </a:p>
          <a:p>
            <a:pPr lvl="1"/>
            <a:r>
              <a:rPr lang="en-US" dirty="0"/>
              <a:t>Genetic pharmacy: farmers of the future will grow genetically engineered plants to produce proteins and pharmaceuticals, relying heavily on chemical engineers to work on the processes involved</a:t>
            </a:r>
          </a:p>
          <a:p>
            <a:pPr lvl="1"/>
            <a:r>
              <a:rPr lang="en-US" dirty="0"/>
              <a:t>Vertical agriculture: the use of vertical farms to increase food production will rely on chemical engineers to increase our food yields and reduce environmental damage. </a:t>
            </a:r>
          </a:p>
        </p:txBody>
      </p:sp>
    </p:spTree>
    <p:extLst>
      <p:ext uri="{BB962C8B-B14F-4D97-AF65-F5344CB8AC3E}">
        <p14:creationId xmlns:p14="http://schemas.microsoft.com/office/powerpoint/2010/main" val="10875341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582</Words>
  <Application>Microsoft Office PowerPoint</Application>
  <PresentationFormat>Widescreen</PresentationFormat>
  <Paragraphs>72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Chemical Engineering</vt:lpstr>
      <vt:lpstr>Salary/earnings</vt:lpstr>
      <vt:lpstr>Early contributors/inventors</vt:lpstr>
      <vt:lpstr>Expected Need</vt:lpstr>
      <vt:lpstr>Major Inventions</vt:lpstr>
      <vt:lpstr>Educational requirements</vt:lpstr>
      <vt:lpstr> Cost of education  Indiana Colleges Offering Four Year Bachelor’s Degrees in Chemical Engineering</vt:lpstr>
      <vt:lpstr>A Day In The Life</vt:lpstr>
      <vt:lpstr>Future things to design</vt:lpstr>
      <vt:lpstr>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Chemical Engineering Technology</dc:title>
  <dc:creator>Matthew Ernst</dc:creator>
  <cp:lastModifiedBy>Matthew Ernst</cp:lastModifiedBy>
  <cp:revision>22</cp:revision>
  <dcterms:created xsi:type="dcterms:W3CDTF">2017-08-29T23:26:24Z</dcterms:created>
  <dcterms:modified xsi:type="dcterms:W3CDTF">2017-09-18T23:13:28Z</dcterms:modified>
</cp:coreProperties>
</file>